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70819BD-F693-4912-8549-DE432D6CAC0E}">
          <p14:sldIdLst>
            <p14:sldId id="266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18" autoAdjust="0"/>
    <p:restoredTop sz="94671" autoAdjust="0"/>
  </p:normalViewPr>
  <p:slideViewPr>
    <p:cSldViewPr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8E338-18FD-4790-95DF-489FC72ED6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0DA4F-A9FB-4724-9A75-AB9A09D8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6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0DA4F-A9FB-4724-9A75-AB9A09D88D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85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 flipV="1">
            <a:off x="1473795" y="6812280"/>
            <a:ext cx="563701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20881" cy="4032448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T Astra Serif" pitchFamily="18" charset="-52"/>
                <a:ea typeface="PT Astra Serif" pitchFamily="18" charset="-52"/>
              </a:rPr>
              <a:t>Обзор изменений </a:t>
            </a:r>
            <a:r>
              <a:rPr lang="ru-RU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T Astra Serif" pitchFamily="18" charset="-52"/>
                <a:ea typeface="PT Astra Serif" pitchFamily="18" charset="-52"/>
              </a:rPr>
              <a:t>Федерального закона от  05.04.2013 № 44-ФЗ </a:t>
            </a:r>
            <a:r>
              <a:rPr lang="ru-RU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T Astra Serif" pitchFamily="18" charset="-52"/>
                <a:ea typeface="PT Astra Serif" pitchFamily="18" charset="-52"/>
              </a:rPr>
              <a:t>в 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T Astra Serif" pitchFamily="18" charset="-52"/>
                <a:ea typeface="PT Astra Serif" pitchFamily="18" charset="-52"/>
              </a:rPr>
              <a:t>2019 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T Astra Serif" pitchFamily="18" charset="-52"/>
                <a:ea typeface="PT Astra Serif" pitchFamily="18" charset="-52"/>
              </a:rPr>
              <a:t>году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T Astra Serif" pitchFamily="18" charset="-52"/>
                <a:ea typeface="PT Astra Serif" pitchFamily="18" charset="-52"/>
              </a:rPr>
              <a:t>.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T Astra Serif" pitchFamily="18" charset="-52"/>
              <a:ea typeface="PT Astra Serif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11166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3999" cy="5877271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Обоснованной признается закупка, осуществляемая в соответствии с положениями статей 19 (нормирование) и 22 (НМЦК);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требуется обоснование при планировании объекта закупки, НМЦК, способа выбора поставщика;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Статья 17 (планы закупок) утратила силу;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на 2019 год – по старым правилам;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Постановлением Правительства РФ от 30.09.2019 №1279 утверждены порядок формирования, утверждения планов –графиков закупок (ПГЗ), размещения ПГЗ в ЕИС, требования к форме ПГЗ. Форма значительно упрощена всего 14 граф (вместо 32 ранее) Информация об осуществлении закупки указывается в соответствующем году, т.е. без указания месяца.</a:t>
            </a:r>
          </a:p>
          <a:p>
            <a:pPr>
              <a:buClrTx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5" y="116633"/>
            <a:ext cx="8928992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1 октября текущего года вступили в силу следующие изменения:</a:t>
            </a:r>
            <a:endParaRPr lang="ru-RU" sz="2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38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6597350"/>
            <a:ext cx="563701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700808"/>
            <a:ext cx="7175351" cy="352839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64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568952" cy="5256584"/>
          </a:xfrm>
        </p:spPr>
        <p:txBody>
          <a:bodyPr>
            <a:normAutofit fontScale="70000" lnSpcReduction="20000"/>
          </a:bodyPr>
          <a:lstStyle/>
          <a:p>
            <a:pPr marL="571500" indent="-571500" algn="just">
              <a:buClrTx/>
              <a:buFont typeface="Wingdings" pitchFamily="2" charset="2"/>
              <a:buChar char="Ø"/>
            </a:pPr>
            <a:r>
              <a:rPr lang="ru-RU" sz="4000" dirty="0" smtClean="0">
                <a:cs typeface="Times New Roman" pitchFamily="18" charset="0"/>
              </a:rPr>
              <a:t>Увеличен ценовой порог при закупки у единственного поставщика (подрядчика, исполнителя) по п.5 ч.1 ст.93 </a:t>
            </a:r>
            <a:r>
              <a:rPr lang="ru-RU" sz="4000" b="1" dirty="0" smtClean="0">
                <a:cs typeface="Times New Roman" pitchFamily="18" charset="0"/>
              </a:rPr>
              <a:t>до 600 </a:t>
            </a:r>
            <a:r>
              <a:rPr lang="ru-RU" sz="4000" b="1" dirty="0" err="1" smtClean="0">
                <a:cs typeface="Times New Roman" pitchFamily="18" charset="0"/>
              </a:rPr>
              <a:t>тыс.руб</a:t>
            </a:r>
            <a:r>
              <a:rPr lang="ru-RU" sz="4000" dirty="0" smtClean="0">
                <a:cs typeface="Times New Roman" pitchFamily="18" charset="0"/>
              </a:rPr>
              <a:t>. при этом годовой объем закупок, не должен превышать </a:t>
            </a:r>
            <a:r>
              <a:rPr lang="ru-RU" sz="4000" b="1" dirty="0" smtClean="0">
                <a:cs typeface="Times New Roman" pitchFamily="18" charset="0"/>
              </a:rPr>
              <a:t>пять миллионов </a:t>
            </a:r>
            <a:r>
              <a:rPr lang="ru-RU" sz="4000" dirty="0" smtClean="0">
                <a:cs typeface="Times New Roman" pitchFamily="18" charset="0"/>
              </a:rPr>
              <a:t>рублей или </a:t>
            </a:r>
            <a:r>
              <a:rPr lang="ru-RU" sz="4000" dirty="0" smtClean="0">
                <a:cs typeface="Times New Roman" pitchFamily="18" charset="0"/>
              </a:rPr>
              <a:t>не должен </a:t>
            </a:r>
            <a:r>
              <a:rPr lang="ru-RU" sz="4000" dirty="0" smtClean="0">
                <a:cs typeface="Times New Roman" pitchFamily="18" charset="0"/>
              </a:rPr>
              <a:t>превышать 50% совокупного годового объема закупок заказчика и </a:t>
            </a:r>
            <a:r>
              <a:rPr lang="ru-RU" sz="4000" dirty="0" smtClean="0">
                <a:cs typeface="Times New Roman" pitchFamily="18" charset="0"/>
              </a:rPr>
              <a:t>не должен </a:t>
            </a:r>
            <a:r>
              <a:rPr lang="ru-RU" sz="4000" dirty="0" smtClean="0">
                <a:cs typeface="Times New Roman" pitchFamily="18" charset="0"/>
              </a:rPr>
              <a:t>составлять более чем 30 </a:t>
            </a:r>
            <a:r>
              <a:rPr lang="ru-RU" sz="4000" dirty="0" err="1" smtClean="0">
                <a:cs typeface="Times New Roman" pitchFamily="18" charset="0"/>
              </a:rPr>
              <a:t>млн.руб</a:t>
            </a:r>
            <a:r>
              <a:rPr lang="ru-RU" sz="4000" dirty="0" smtClean="0">
                <a:cs typeface="Times New Roman" pitchFamily="18" charset="0"/>
              </a:rPr>
              <a:t>.</a:t>
            </a:r>
            <a:r>
              <a:rPr lang="ru-RU" sz="4000" dirty="0">
                <a:cs typeface="Times New Roman" pitchFamily="18" charset="0"/>
              </a:rPr>
              <a:t> </a:t>
            </a:r>
            <a:endParaRPr lang="ru-RU" sz="4000" dirty="0" smtClean="0">
              <a:cs typeface="Times New Roman" pitchFamily="18" charset="0"/>
            </a:endParaRPr>
          </a:p>
          <a:p>
            <a:pPr marL="571500" indent="-571500" algn="just">
              <a:buClrTx/>
              <a:buFont typeface="Wingdings" pitchFamily="2" charset="2"/>
              <a:buChar char="Ø"/>
            </a:pPr>
            <a:r>
              <a:rPr lang="ru-RU" sz="4000" dirty="0" smtClean="0">
                <a:cs typeface="Times New Roman" pitchFamily="18" charset="0"/>
              </a:rPr>
              <a:t>Расширен круг заказчиков которые в праве использовать п.5 ч.1 ст.93 - дом </a:t>
            </a:r>
            <a:r>
              <a:rPr lang="ru-RU" sz="4000" dirty="0">
                <a:cs typeface="Times New Roman" pitchFamily="18" charset="0"/>
              </a:rPr>
              <a:t>(центр) народного творчества, дом (центр) </a:t>
            </a:r>
            <a:r>
              <a:rPr lang="ru-RU" sz="4000" dirty="0" smtClean="0">
                <a:cs typeface="Times New Roman" pitchFamily="18" charset="0"/>
              </a:rPr>
              <a:t>ремесел.</a:t>
            </a:r>
          </a:p>
          <a:p>
            <a:pPr algn="just"/>
            <a:r>
              <a:rPr lang="ru-RU" sz="4000" u="sng" dirty="0" smtClean="0">
                <a:cs typeface="Times New Roman" pitchFamily="18" charset="0"/>
              </a:rPr>
              <a:t>Поправки вступили </a:t>
            </a:r>
            <a:r>
              <a:rPr lang="ru-RU" sz="4000" u="sng" dirty="0">
                <a:cs typeface="Times New Roman" pitchFamily="18" charset="0"/>
              </a:rPr>
              <a:t>в силу по истечении </a:t>
            </a:r>
            <a:r>
              <a:rPr lang="ru-RU" sz="4000" u="sng" dirty="0" smtClean="0">
                <a:cs typeface="Times New Roman" pitchFamily="18" charset="0"/>
              </a:rPr>
              <a:t>90 </a:t>
            </a:r>
            <a:r>
              <a:rPr lang="ru-RU" sz="4000" u="sng" dirty="0">
                <a:cs typeface="Times New Roman" pitchFamily="18" charset="0"/>
              </a:rPr>
              <a:t>дней после дня его официального </a:t>
            </a:r>
            <a:r>
              <a:rPr lang="ru-RU" sz="4000" u="sng" dirty="0" smtClean="0">
                <a:cs typeface="Times New Roman" pitchFamily="18" charset="0"/>
              </a:rPr>
              <a:t>опубликования - 31 июля 2019г.</a:t>
            </a:r>
            <a:endParaRPr lang="ru-RU" sz="4000" u="sng" dirty="0">
              <a:cs typeface="Times New Roman" pitchFamily="18" charset="0"/>
            </a:endParaRPr>
          </a:p>
          <a:p>
            <a:pPr algn="just"/>
            <a:endParaRPr lang="ru-RU" sz="3300" dirty="0">
              <a:solidFill>
                <a:schemeClr val="bg1"/>
              </a:solidFill>
            </a:endParaRPr>
          </a:p>
          <a:p>
            <a:pPr algn="just"/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352928" cy="648071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0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Федеральный закон №70-ФЗ от 01 мая 2019г.</a:t>
            </a:r>
            <a:endParaRPr lang="ru-RU" sz="3000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86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784976" cy="60486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Внесен наиболее объемный пакет поправок в Закон №44-ФЗ статьей 2 Закона № 71-ФЗ предусмотрены различные сроки вступления в силу его положений.</a:t>
            </a:r>
          </a:p>
          <a:p>
            <a:pPr algn="l">
              <a:lnSpc>
                <a:spcPct val="120000"/>
              </a:lnSpc>
            </a:pP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С 12 мая текущего года вступили в силу следующие изменения:</a:t>
            </a:r>
          </a:p>
          <a:p>
            <a:pPr marL="342900" indent="-342900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Пени-1/300%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ключевой ставки Центрального банка Российской 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Федерации, 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роме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случаев когда для поставщика законодательство определяет иное (например согласно ФЗ «Об электроэнергии» от 26.03.2003 №35-ФЗ пени-1/130%);</a:t>
            </a:r>
          </a:p>
          <a:p>
            <a:pPr marL="342900" indent="-342900" algn="l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Отменена обязанность составлять отчеты об исполнении контракта, этапа контракта;</a:t>
            </a:r>
          </a:p>
          <a:p>
            <a:pPr marL="342900" indent="-342900" algn="l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Предусмотрено, что типовые контракты могут разрабатываться Минфином России;</a:t>
            </a:r>
          </a:p>
          <a:p>
            <a:pPr marL="342900" indent="-342900" algn="l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для подачи жалобы сокращен с 10 до 5 дней;</a:t>
            </a:r>
          </a:p>
          <a:p>
            <a:pPr marL="342900" indent="-342900" algn="l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Запрещено при рассмотрении жалобы требовать предоставления необходимых для рассмотрения жалобы документов, если они размещены в ЕИС;</a:t>
            </a:r>
          </a:p>
          <a:p>
            <a:pPr marL="342900" indent="-342900" algn="l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начала работы ГИС «Независимый регистратор» перенесен на 1 января 2020г. (Оператор ГИС НР – Казначейство, ПП РФ от 26.04.2019 №518)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8856984" cy="62068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0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Федеральный закон №71-ФЗ от 01мая 2019г.</a:t>
            </a:r>
            <a:endParaRPr lang="ru-RU" sz="3000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96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 срок «выжидания» от внесения изменений в план-график до размещения извещения о закупке: внесение изменений по каждому объекту закупки может осуществляться не позднее чем за 1 день до дня размещения извещения в ЕИС (либо до дня заключения контракта при закупке у ед. поставщика);</a:t>
            </a: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 ценовой порог для проведения «короткого» электронного аукциона 300 млн. руб. для любых закупок, 2 млрд. руб. - для закупок работ по строительству, реконструкции, капитальному ремонту, сносу объектов капитального строительства ( далее-строительные работы);</a:t>
            </a: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установлено, что при закупке строительных работ документация должна содержать утвержденную проектную документацию, за исключением случая, если подготовка проектной документации не требуется, а так же случаев осуществления закупки в соответствии с ч.16 и 16.1ст.34 Закона №44-ФЗ, при которых предметом контракта является, в том числе проектирование;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93610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000" u="sng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С 1 июля 2019 г. вступает в силу основная и самая существенная часть изменений, среди которых можно отметить следующие:</a:t>
            </a:r>
            <a:br>
              <a:rPr lang="ru-RU" sz="2000" u="sng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</a:br>
            <a:endParaRPr lang="ru-RU" sz="2000" u="sng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576" y="123814"/>
            <a:ext cx="9132424" cy="6741367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рассмотрения первых частей заявок в «длинных» аукционах сокращен с 7 до 3 рабочих дней, при «коротком» аукционе – 1 рабочий день;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 ценовой порог при закупках у ед. поставщика по ч.1 ст.93 Закона №44-ФЗ; по п.4 – до 300 тыс. руб. по п.28 – до 1 млн. руб.;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расторжении контракта с победителем у заказчиков появилась возможность заключить контракт со вторым «номером» (при условии его согласия) без повторного проведения такой закупки;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изменение любых существенных условий контракта с ед. поставщиком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1,8,22,23,29,32,34,51 ч.1 ст.93 «монополисты», коммунальные слуги, аренда и др.)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допускаются изменения объема и видов работ в контрактах на строительные работы, сохранение объектов культурного наследия при условии изменения цены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более чем на 10%;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однократное изменение срока строительных работ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невозможности исполнения контракта по независящим от сторон обстоятельствам либо по вине подрядчика;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flipV="1">
            <a:off x="817581" y="-45718"/>
            <a:ext cx="7175351" cy="45719"/>
          </a:xfrm>
        </p:spPr>
        <p:txBody>
          <a:bodyPr/>
          <a:lstStyle/>
          <a:p>
            <a:pPr marL="1828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8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3999" cy="6858000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Wingdings" pitchFamily="2" charset="2"/>
              <a:buChar char="Ø"/>
            </a:pPr>
            <a:endParaRPr lang="ru-RU" dirty="0" smtClean="0"/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СМП и СОНКО освобождаются от обеспечения исполнения контракта при положительном опыте исполнения контрактов за последние 3 года с суммарной стоимостью не менее НМЦК заключаемого контракта, информация об этом предоставляется участником из реестра контрактов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требуется указания наименования объекта закупки в соответствии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КТРУ</a:t>
            </a:r>
            <a:endParaRPr lang="ru-RU" dirty="0" smtClean="0"/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обеспечения при НМЦК от 0 до 20 млн. руб. – 0.5 -1% НМЦК;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 возврата обеспечения контракта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должен превышать 30 дней с даты исполнения поставщиком (подрядчиком, исполнителем) обязательств предусмотренных контрактом (закупка среди СМП/СОНКО – 15 дней);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закупки среди СМП/СОНКО размер обеспечения исполнения контракта устанавливается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цены контракта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в общем случае – от НМЦК), но не меньше чем размер аванса (если предусмотрен).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flipV="1">
            <a:off x="817581" y="-315415"/>
            <a:ext cx="7175351" cy="315416"/>
          </a:xfrm>
        </p:spPr>
        <p:txBody>
          <a:bodyPr/>
          <a:lstStyle/>
          <a:p>
            <a:pPr marL="1828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5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928992" cy="5328591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добросовестности – информация из реестра контрактов: за 3 года до даты подачи 3 контракта (с учетом правопреемства) без неустоек ( 1 – не менее 20% НМЦК) (было 3 варианта);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закупке среди СМП/СОНКО – при подтверждении добросовестности не нужно обеспечение исполнения контракта;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Подтверждение добросовестности в этом случае – 3 контракта из реестра контрактов за 3 года (без учета правопреемства), исполнение без неустоек, на общую сумму не менее 100% НМЦК;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Выплата аванса при демпинге не допускается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12968" cy="64807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u="sng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АНТИДЕМПЕНГОВЫЕ МЕРЫ</a:t>
            </a:r>
            <a:endParaRPr lang="ru-RU" sz="3600" u="sng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7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036495" cy="6165303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БГ – не только обеспечение заявки и исполнения контракта, но и гарантийных обязательств;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Заказчик рассматривает поступившую БГ в срок, не превышающий трех рабочих дней со дня ее поступления;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установления заказчиком требования об обеспечении гарантийных обязательств оформление документа о приемке (за исключением отдельного этапа исполнения контракта) осуществляется после предоставления поставщиком (подрядчиком, исполнителем) такого обеспечения в порядке и в сроки, которые установлены контрактом;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обеспечения гарантийных обязательств не может превышать 10% НМЦК;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Поставщик вправе изменить способ обеспечения гарантийных обязательств.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3" y="1"/>
            <a:ext cx="8856984" cy="7647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БГ, ГАРАНТИЙНЫЕ ОБЯЗАТЕЛЬСТВА</a:t>
            </a:r>
            <a:endParaRPr lang="ru-RU" sz="3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39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3999" cy="5445223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отменяют обязанность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заказчика при закупке у ед. поставщика по любым основаниям составлять и размещать в ЕИС извещение и отчет;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отменяют обязанность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«внешней» экспертизы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приемке продукции при осуществлении закупки у ед. поставщика по любым основаниям;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правительство РФ вправе определить случаи обязательного проведения экспертами, экспертными организациями экспертизы предусмотренных контрактом поставленных товаров, выполненных работ, оказанных услуг.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5" y="188640"/>
            <a:ext cx="8928992" cy="936103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Изменения, вступавшие в силу по истечении 90 дней после дня официального опубликования Закона №71_ФЗ – с 31 июля 2019г.</a:t>
            </a:r>
            <a:endParaRPr lang="ru-RU" sz="2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0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437</TotalTime>
  <Words>1115</Words>
  <Application>Microsoft Office PowerPoint</Application>
  <PresentationFormat>Экран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Обзор изменений Федерального закона от  05.04.2013 № 44-ФЗ в 2019 году.</vt:lpstr>
      <vt:lpstr>Федеральный закон №70-ФЗ от 01 мая 2019г.</vt:lpstr>
      <vt:lpstr>Федеральный закон №71-ФЗ от 01мая 2019г.</vt:lpstr>
      <vt:lpstr>С 1 июля 2019 г. вступает в силу основная и самая существенная часть изменений, среди которых можно отметить следующие: </vt:lpstr>
      <vt:lpstr>Презентация PowerPoint</vt:lpstr>
      <vt:lpstr>Презентация PowerPoint</vt:lpstr>
      <vt:lpstr>АНТИДЕМПЕНГОВЫЕ МЕРЫ</vt:lpstr>
      <vt:lpstr>БГ, ГАРАНТИЙНЫЕ ОБЯЗАТЕЛЬСТВА</vt:lpstr>
      <vt:lpstr>Изменения, вступавшие в силу по истечении 90 дней после дня официального опубликования Закона №71_ФЗ – с 31 июля 2019г.</vt:lpstr>
      <vt:lpstr>С 1 октября текущего года вступили в силу следующие изменения: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№70-ФЗ от 01 мая 2019г.</dc:title>
  <dc:creator>Наталья</dc:creator>
  <cp:lastModifiedBy>admin</cp:lastModifiedBy>
  <cp:revision>33</cp:revision>
  <cp:lastPrinted>2019-06-11T09:22:17Z</cp:lastPrinted>
  <dcterms:created xsi:type="dcterms:W3CDTF">2019-06-10T12:16:40Z</dcterms:created>
  <dcterms:modified xsi:type="dcterms:W3CDTF">2019-11-18T08:04:57Z</dcterms:modified>
</cp:coreProperties>
</file>